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0" r:id="rId3"/>
    <p:sldId id="290" r:id="rId4"/>
    <p:sldId id="269" r:id="rId5"/>
    <p:sldId id="271" r:id="rId6"/>
    <p:sldId id="344" r:id="rId7"/>
    <p:sldId id="275" r:id="rId8"/>
    <p:sldId id="321" r:id="rId9"/>
    <p:sldId id="341" r:id="rId10"/>
    <p:sldId id="343" r:id="rId11"/>
    <p:sldId id="348" r:id="rId12"/>
    <p:sldId id="355" r:id="rId13"/>
    <p:sldId id="335" r:id="rId14"/>
    <p:sldId id="351" r:id="rId15"/>
    <p:sldId id="346" r:id="rId16"/>
    <p:sldId id="347" r:id="rId17"/>
  </p:sldIdLst>
  <p:sldSz cx="6858000" cy="9906000" type="A4"/>
  <p:notesSz cx="7104063" cy="10234613"/>
  <p:embeddedFontLst>
    <p:embeddedFont>
      <p:font typeface="HY강B" panose="02030600000101010101" pitchFamily="18" charset="-127"/>
      <p:regular r:id="rId20"/>
    </p:embeddedFont>
    <p:embeddedFont>
      <p:font typeface="나눔고딕" panose="020D0604000000000000" pitchFamily="50" charset="-127"/>
      <p:regular r:id="rId21"/>
      <p:bold r:id="rId22"/>
    </p:embeddedFont>
    <p:embeddedFont>
      <p:font typeface="맑은 고딕" panose="020B0503020000020004" pitchFamily="50" charset="-127"/>
      <p:regular r:id="rId23"/>
      <p:bold r:id="rId24"/>
    </p:embeddedFont>
    <p:embeddedFont>
      <p:font typeface="한컴 쿨재즈 B" panose="02020603020101020101" pitchFamily="18" charset="-127"/>
      <p:regular r:id="rId25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078" autoAdjust="0"/>
  </p:normalViewPr>
  <p:slideViewPr>
    <p:cSldViewPr showGuides="1">
      <p:cViewPr varScale="1">
        <p:scale>
          <a:sx n="71" d="100"/>
          <a:sy n="71" d="100"/>
        </p:scale>
        <p:origin x="3234" y="66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6" name="내용 개체 틀 16">
            <a:extLst>
              <a:ext uri="{FF2B5EF4-FFF2-40B4-BE49-F238E27FC236}">
                <a16:creationId xmlns:a16="http://schemas.microsoft.com/office/drawing/2014/main" id="{6F5ADEA5-B03A-41E7-8E0B-61F308F3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248" y="141613"/>
            <a:ext cx="1096326" cy="3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2024-11-06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/>
              <a:t>20</a:t>
            </a:r>
            <a:r>
              <a:rPr lang="en-US" altLang="ko-KR" b="1" dirty="0"/>
              <a:t>25</a:t>
            </a:r>
            <a:r>
              <a:rPr lang="ko-KR" altLang="en-US" b="1" dirty="0"/>
              <a:t>년 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031-345-1199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E-mail)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이 과정은 새롭게 출시된 </a:t>
            </a:r>
            <a:r>
              <a:rPr lang="en-US" altLang="ko-KR" sz="825" dirty="0">
                <a:latin typeface="+mn-ea"/>
                <a:ea typeface="+mn-ea"/>
              </a:rPr>
              <a:t>Minitab </a:t>
            </a:r>
            <a:r>
              <a:rPr lang="ko-KR" altLang="en-US" sz="825" dirty="0">
                <a:latin typeface="+mn-ea"/>
                <a:ea typeface="+mn-ea"/>
              </a:rPr>
              <a:t>버전을 이용하여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분석의 기초과정을 학습 및 실습하는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간단하면서 효율적인 의사결정나무</a:t>
            </a:r>
            <a:r>
              <a:rPr lang="en-US" altLang="ko-KR" sz="825" dirty="0">
                <a:latin typeface="+mn-ea"/>
                <a:ea typeface="+mn-ea"/>
              </a:rPr>
              <a:t>(Decision Tree) </a:t>
            </a:r>
            <a:r>
              <a:rPr lang="ko-KR" altLang="en-US" sz="825" dirty="0">
                <a:latin typeface="+mn-ea"/>
                <a:ea typeface="+mn-ea"/>
              </a:rPr>
              <a:t>알고리즘</a:t>
            </a:r>
            <a:r>
              <a:rPr lang="en-US" altLang="ko-KR" sz="825" dirty="0">
                <a:latin typeface="+mn-ea"/>
                <a:ea typeface="+mn-ea"/>
              </a:rPr>
              <a:t>(CART </a:t>
            </a:r>
            <a:r>
              <a:rPr lang="ko-KR" altLang="en-US" sz="825" dirty="0">
                <a:latin typeface="+mn-ea"/>
                <a:ea typeface="+mn-ea"/>
              </a:rPr>
              <a:t>기법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의 기본원리를 이해하고 공정 </a:t>
            </a:r>
            <a:r>
              <a:rPr lang="en-US" altLang="ko-KR" sz="825" dirty="0">
                <a:latin typeface="+mn-ea"/>
                <a:ea typeface="+mn-ea"/>
              </a:rPr>
              <a:t>Recipe </a:t>
            </a:r>
            <a:r>
              <a:rPr lang="ko-KR" altLang="en-US" sz="825" dirty="0">
                <a:latin typeface="+mn-ea"/>
                <a:ea typeface="+mn-ea"/>
              </a:rPr>
              <a:t>최적화 방안을 학습함으로써 모델링 능력을 배양할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전통적인 통계분석과 </a:t>
            </a:r>
            <a:r>
              <a:rPr lang="ko-KR" altLang="en-US" sz="825" dirty="0" err="1">
                <a:latin typeface="+mn-ea"/>
                <a:ea typeface="+mn-ea"/>
              </a:rPr>
              <a:t>머신러닝의</a:t>
            </a:r>
            <a:r>
              <a:rPr lang="ko-KR" altLang="en-US" sz="825" dirty="0">
                <a:latin typeface="+mn-ea"/>
                <a:ea typeface="+mn-ea"/>
              </a:rPr>
              <a:t> </a:t>
            </a:r>
            <a:r>
              <a:rPr lang="ko-KR" altLang="en-US" sz="825" dirty="0" err="1">
                <a:latin typeface="+mn-ea"/>
                <a:ea typeface="+mn-ea"/>
              </a:rPr>
              <a:t>연계점</a:t>
            </a:r>
            <a:r>
              <a:rPr lang="ko-KR" altLang="en-US" sz="825" dirty="0">
                <a:latin typeface="+mn-ea"/>
                <a:ea typeface="+mn-ea"/>
              </a:rPr>
              <a:t> 및 차이점을 학습할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n-ea"/>
                <a:ea typeface="+mn-ea"/>
              </a:rPr>
              <a:t>머신러닝에</a:t>
            </a:r>
            <a:r>
              <a:rPr lang="ko-KR" altLang="en-US" sz="825" dirty="0">
                <a:latin typeface="+mn-ea"/>
                <a:ea typeface="+mn-ea"/>
              </a:rPr>
              <a:t> 관심이 있거나 </a:t>
            </a:r>
            <a:r>
              <a:rPr lang="en-US" altLang="ko-KR" sz="825" dirty="0">
                <a:latin typeface="+mn-ea"/>
                <a:ea typeface="+mn-ea"/>
              </a:rPr>
              <a:t>Minitab</a:t>
            </a:r>
            <a:r>
              <a:rPr lang="ko-KR" altLang="en-US" sz="825" dirty="0">
                <a:latin typeface="+mn-ea"/>
                <a:ea typeface="+mn-ea"/>
              </a:rPr>
              <a:t>으로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분석을 진행하고자 하는 분들께 추천 드리는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920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방대한 양의 데이터 또는 다양한 변수들에 대하여 분석을 고민하고 있는 모든 </a:t>
            </a:r>
            <a:r>
              <a:rPr lang="ko-KR" altLang="en-US" sz="825" dirty="0" err="1">
                <a:latin typeface="+mn-ea"/>
                <a:ea typeface="+mn-ea"/>
              </a:rPr>
              <a:t>산업군</a:t>
            </a:r>
            <a:r>
              <a:rPr lang="ko-KR" altLang="en-US" sz="825" dirty="0">
                <a:latin typeface="+mn-ea"/>
                <a:ea typeface="+mn-ea"/>
              </a:rPr>
              <a:t> 종사자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ea"/>
              </a:rPr>
              <a:t> 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Minitab</a:t>
            </a:r>
            <a:r>
              <a:rPr lang="ko-KR" altLang="en-US" dirty="0"/>
              <a:t>을 활용한 </a:t>
            </a:r>
            <a:r>
              <a:rPr lang="ko-KR" altLang="en-US" dirty="0" err="1"/>
              <a:t>머신러닝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7" y="454952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257737"/>
              </p:ext>
            </p:extLst>
          </p:nvPr>
        </p:nvGraphicFramePr>
        <p:xfrm>
          <a:off x="370606" y="384239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05/22  10/28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93CA910-3531-47A8-AEA7-767991AA1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00366"/>
              </p:ext>
            </p:extLst>
          </p:nvPr>
        </p:nvGraphicFramePr>
        <p:xfrm>
          <a:off x="342106" y="5019547"/>
          <a:ext cx="6173788" cy="288578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4112995735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3714851366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148579499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3308898609"/>
                    </a:ext>
                  </a:extLst>
                </a:gridCol>
              </a:tblGrid>
              <a:tr h="33834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3840882078"/>
                  </a:ext>
                </a:extLst>
              </a:tr>
              <a:tr h="31543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기본 원리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66485693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상관분석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6704280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 및 표준편차와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9681812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46597966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 관점의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32403157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이용한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결과해석 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35695394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(Classification and Regression Tree)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특징 및 장점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49724015"/>
                  </a:ext>
                </a:extLst>
              </a:tr>
              <a:tr h="3393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목표변수 유형에 따른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474246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9019" y="2412528"/>
            <a:ext cx="6156325" cy="2252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6969" y="228870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9019" y="262684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제약회사 제제연구원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식품회사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화학회사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복합재료 연구개발 담당자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∙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/>
              <a:t>9. </a:t>
            </a:r>
            <a:r>
              <a:rPr lang="ko-KR" altLang="en-US" dirty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709584"/>
              </p:ext>
            </p:extLst>
          </p:nvPr>
        </p:nvGraphicFramePr>
        <p:xfrm>
          <a:off x="360596" y="5176335"/>
          <a:ext cx="6164748" cy="412940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56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67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 공간 및 설계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공간의 이해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 생성 및 효과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3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제약이 있는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 생성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 성분 제약이 있는 설계 공간의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9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 성분 항을 추가한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97364512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외 특성에 영향을 미치는 요인 포함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설계 공간 시각화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34430409"/>
                  </a:ext>
                </a:extLst>
              </a:tr>
              <a:tr h="283039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46553179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21846197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반응값은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성분의 상대적 비율과 총량에 관련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개요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77603890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문제 풀이 및 과정 요약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및 과정 요약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&amp;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5931347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83520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753766"/>
              </p:ext>
            </p:extLst>
          </p:nvPr>
        </p:nvGraphicFramePr>
        <p:xfrm>
          <a:off x="370606" y="4130425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05/13~05/14   11/25~11/26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7" y="776536"/>
            <a:ext cx="6156325" cy="9418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연구의 목적과 안정성 연구를 위한 기초통계를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 분석 기법을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바이오 산업에서의 안정성 사례 연구를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외삽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풀가능성시험 등 용어에 대해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124497"/>
            <a:ext cx="6156325" cy="2252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0067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38809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분야 등에 종사하거나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 통계를 수강하는 것을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10. Minitab </a:t>
            </a:r>
            <a:r>
              <a:rPr lang="ko-KR" altLang="en-US" dirty="0"/>
              <a:t>안정성 연구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680286"/>
              </p:ext>
            </p:extLst>
          </p:nvPr>
        </p:nvGraphicFramePr>
        <p:xfrm>
          <a:off x="349005" y="380087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03/12   05/15   10/29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599872"/>
              </p:ext>
            </p:extLst>
          </p:nvPr>
        </p:nvGraphicFramePr>
        <p:xfrm>
          <a:off x="333375" y="5241033"/>
          <a:ext cx="6191250" cy="383790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73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개요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목적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가이드라인의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기초통계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가설검정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T/F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검정통계량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유의확률의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원리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일원배치분산분석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회귀분석의 개념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단순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다중 회귀분석의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13:30~14:20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ANCOVA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개념 이해 및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14:30~15:20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설계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풀가능성 시험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외삽법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15:30~16:20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 모형의 해석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사용기간 예측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주의사항 이해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16:30~17:30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버전의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기본적인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데이터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80031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02002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 Minitab </a:t>
            </a:r>
            <a:r>
              <a:rPr lang="ko-KR" altLang="en-US" dirty="0"/>
              <a:t>솔루션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995090"/>
              </p:ext>
            </p:extLst>
          </p:nvPr>
        </p:nvGraphicFramePr>
        <p:xfrm>
          <a:off x="338684" y="5656956"/>
          <a:ext cx="6185941" cy="175566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1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1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1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1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24103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407443"/>
              </p:ext>
            </p:extLst>
          </p:nvPr>
        </p:nvGraphicFramePr>
        <p:xfrm>
          <a:off x="354347" y="408890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01/16   04/10    07/03     10/16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 및 전반적인 모델링 과정을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에 새롭게 추가되는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</a:t>
            </a:r>
            <a:r>
              <a:rPr kumimoji="0" lang="en-US" altLang="ko-KR" sz="825" dirty="0">
                <a:latin typeface="+mn-ea"/>
                <a:ea typeface="+mn-ea"/>
              </a:rPr>
              <a:t>(Decision Tree – CART)</a:t>
            </a:r>
            <a:r>
              <a:rPr kumimoji="0" lang="ko-KR" altLang="en-US" sz="825" dirty="0">
                <a:latin typeface="+mn-ea"/>
                <a:ea typeface="+mn-ea"/>
              </a:rPr>
              <a:t>을 소개합니다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LLC.</a:t>
            </a:r>
            <a:r>
              <a:rPr kumimoji="0" lang="ko-KR" altLang="en-US" sz="825" dirty="0">
                <a:latin typeface="+mn-ea"/>
                <a:ea typeface="+mn-ea"/>
              </a:rPr>
              <a:t>의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이용한 기능을 시연합니다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신규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학습하여 실무 데이터에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기법과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사용자를 위한 통계 분석과의 연계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소프트웨어를 이용하여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실습합니다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간단한 모형 구축을 통한 결과해석 및 모형을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21285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데이터마이닝</a:t>
            </a:r>
            <a:r>
              <a:rPr kumimoji="0" lang="ko-KR" altLang="en-US" sz="825" dirty="0">
                <a:latin typeface="+mn-ea"/>
                <a:ea typeface="+mn-ea"/>
              </a:rPr>
              <a:t>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Minitab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12. Minitab</a:t>
            </a:r>
            <a:r>
              <a:rPr lang="ko-KR" altLang="en-US" dirty="0"/>
              <a:t> </a:t>
            </a:r>
            <a:r>
              <a:rPr lang="ko-KR" altLang="en-US" dirty="0" err="1"/>
              <a:t>머신러닝</a:t>
            </a:r>
            <a:r>
              <a:rPr lang="ko-KR" altLang="en-US" dirty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674620"/>
              </p:ext>
            </p:extLst>
          </p:nvPr>
        </p:nvGraphicFramePr>
        <p:xfrm>
          <a:off x="338684" y="5944986"/>
          <a:ext cx="6185941" cy="124026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및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활용방안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추가될 신규 기능인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소개 및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머신러닝 기법 소개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52906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714915"/>
              </p:ext>
            </p:extLst>
          </p:nvPr>
        </p:nvGraphicFramePr>
        <p:xfrm>
          <a:off x="354347" y="427444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04/22   09/25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4854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몬테카를로에</a:t>
            </a:r>
            <a:r>
              <a:rPr kumimoji="0" lang="ko-KR" altLang="en-US" sz="825" dirty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70086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8295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94119"/>
              </p:ext>
            </p:extLst>
          </p:nvPr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23459"/>
              </p:ext>
            </p:extLst>
          </p:nvPr>
        </p:nvGraphicFramePr>
        <p:xfrm>
          <a:off x="350837" y="4088904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02/20    09/04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몬테카를로 시뮬레이션은 모든 산업 분야 및 업무 영역에서 활용할 수 있는 분석 기법으로 본 과정은 몬테카를로 시뮬레이션에 관심이 있거나 업무에 활용해 보고자 하는 분들을 위해 개설된 전문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리스크와 시뮬레이션에 대한 기본 개념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리스크 분석 시 요구되는 통계 지식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리스크 분석 실습 툴로 활용되고 있는 대표적인 툴로 </a:t>
            </a:r>
            <a:r>
              <a:rPr kumimoji="0" lang="en-US" altLang="ko-KR" sz="825" b="1" dirty="0">
                <a:solidFill>
                  <a:srgbClr val="FF0000"/>
                </a:solidFill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22684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가치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수요예측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비용분석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일정예측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공정능력 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위해성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>
                <a:latin typeface="+mn-ea"/>
                <a:ea typeface="+mn-ea"/>
              </a:rPr>
              <a:t>외에에도</a:t>
            </a:r>
            <a:r>
              <a:rPr kumimoji="0" lang="ko-KR" altLang="en-US" sz="825" dirty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33</a:t>
            </a:r>
            <a:r>
              <a:rPr kumimoji="0" lang="en-US" altLang="ko-KR" sz="825" dirty="0">
                <a:latin typeface="+mn-lt"/>
                <a:ea typeface="+mj-ea"/>
              </a:rPr>
              <a:t>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14.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시뮬레이션을 활용한 의사결정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49196"/>
              </p:ext>
            </p:extLst>
          </p:nvPr>
        </p:nvGraphicFramePr>
        <p:xfrm>
          <a:off x="350837" y="4592960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03/27    10/30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31319B9-1A19-7C21-3229-A3B608FDD4E9}"/>
              </a:ext>
            </a:extLst>
          </p:cNvPr>
          <p:cNvSpPr txBox="1"/>
          <p:nvPr/>
        </p:nvSpPr>
        <p:spPr>
          <a:xfrm>
            <a:off x="458788" y="545230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0AD88962-427A-C93C-0510-567C916CB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739348"/>
              </p:ext>
            </p:extLst>
          </p:nvPr>
        </p:nvGraphicFramePr>
        <p:xfrm>
          <a:off x="360596" y="5785628"/>
          <a:ext cx="6164748" cy="35598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100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일자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교육내용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세부내용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시간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012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리스크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몬테카를로 시뮬레이션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09:30~10:35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0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위한 기초 통계 알아보기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10:50~11:50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2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11:50~13:00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46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 정의 하기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입력변수 확률 분포 정의하기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데이터를 활용한 분포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결과변수 정의하기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13:00~14:10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99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상관관계 및 결과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변수들 간의 연관성 상관관계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결과 해석 및 보고서 작성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14:30~15:40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9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최적화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제니틱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유전자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알고리즘을 활용한 확률론적 최적화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고려한 예측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시계열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회귀분석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16:00~17:30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46850"/>
              </p:ext>
            </p:extLst>
          </p:nvPr>
        </p:nvGraphicFramePr>
        <p:xfrm>
          <a:off x="-2292" y="560512"/>
          <a:ext cx="6860291" cy="86734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3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02/11~02/12     04/23~04/24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05/27~05/28     07/07~07/08</a:t>
                      </a:r>
                      <a:b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09/09~09/10     11/10~11/11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02/18~02/19     05/20~05/21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09/23~09/24     11/18~11/19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38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02/13~02/14     04/15~04/16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06/11~06/12     07/09~07/10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09/11~09/12     11/12~11/13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2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06/25~06/26     11/05~11/06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02/25~02/26     07/15~07/16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u="none" strike="noStrike" dirty="0">
                          <a:effectLst/>
                        </a:rPr>
                        <a:t>07/01~07/02     11/27~11/28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43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660,000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03/18~03/20     06/17~06/19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10/21~10/23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머신러닝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440,000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05/22  10/28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550,000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05/13~05/14   11/25~11/26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안정성 연구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03/12   05/15   10/29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357696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솔루션 입문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01/16   04/10    07/03     10/16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094280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04/22   09/25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894367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 입문과정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02/20    09/04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264778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330,000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03/27    10/30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640941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2025 </a:t>
            </a:r>
            <a:r>
              <a:rPr lang="ko-KR" altLang="en-US" dirty="0"/>
              <a:t>이레테크 교육과정</a:t>
            </a:r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사용을 위한 기초 사용법 및 보다 효율적인 사용을 위한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팁을 배우고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사용법의 기초를 익히며 그래프 활용 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</a:t>
            </a:r>
            <a:r>
              <a:rPr kumimoji="0" lang="ko-KR" altLang="en-US" sz="825" dirty="0" err="1">
                <a:latin typeface="+mn-ea"/>
                <a:ea typeface="+mn-ea"/>
              </a:rPr>
              <a:t>기초통계량의</a:t>
            </a:r>
            <a:r>
              <a:rPr kumimoji="0" lang="ko-KR" altLang="en-US" sz="825" dirty="0">
                <a:latin typeface="+mn-ea"/>
                <a:ea typeface="+mn-ea"/>
              </a:rPr>
              <a:t> 산출 및 해석 방법을 다루고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r>
              <a:rPr kumimoji="0" lang="en-US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>
                <a:latin typeface="+mn-ea"/>
                <a:ea typeface="+mn-ea"/>
              </a:rPr>
              <a:t>t-</a:t>
            </a:r>
            <a:r>
              <a:rPr kumimoji="0" lang="ko-KR" altLang="en-US" sz="825" dirty="0">
                <a:latin typeface="+mn-ea"/>
                <a:ea typeface="+mn-ea"/>
              </a:rPr>
              <a:t>검정 또는 분산분석</a:t>
            </a:r>
            <a:r>
              <a:rPr kumimoji="0" lang="en-US" altLang="ko-KR" sz="825" dirty="0">
                <a:latin typeface="+mn-ea"/>
                <a:ea typeface="+mn-ea"/>
              </a:rPr>
              <a:t>(ANOVA)</a:t>
            </a:r>
            <a:r>
              <a:rPr kumimoji="0" lang="ko-KR" altLang="en-US" sz="825" dirty="0">
                <a:latin typeface="+mn-ea"/>
                <a:ea typeface="+mn-ea"/>
              </a:rPr>
              <a:t>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65804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49" y="2497138"/>
            <a:ext cx="6226175" cy="178241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추진 실무자</a:t>
            </a:r>
            <a:r>
              <a:rPr kumimoji="0" lang="en-US" altLang="ko-KR" sz="825" dirty="0">
                <a:latin typeface="+mn-lt"/>
                <a:ea typeface="+mj-ea"/>
              </a:rPr>
              <a:t>, Minitab</a:t>
            </a:r>
            <a:r>
              <a:rPr kumimoji="0" lang="ko-KR" altLang="en-US" sz="825" dirty="0">
                <a:latin typeface="+mn-lt"/>
                <a:ea typeface="+mj-ea"/>
              </a:rPr>
              <a:t> 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989252"/>
              </p:ext>
            </p:extLst>
          </p:nvPr>
        </p:nvGraphicFramePr>
        <p:xfrm>
          <a:off x="336549" y="4232920"/>
          <a:ext cx="6226175" cy="6073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02/11~02/12     04/23~04/24     05/27~05/28     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07/07~07/08     09/09~09/10     11/10~11/11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45705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/>
              <a:t>1. Minitab </a:t>
            </a:r>
            <a:r>
              <a:rPr lang="ko-KR" altLang="en-US"/>
              <a:t>기초통계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A6D47D02-AB58-EEFB-7EE5-0160A4EB5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52225"/>
              </p:ext>
            </p:extLst>
          </p:nvPr>
        </p:nvGraphicFramePr>
        <p:xfrm>
          <a:off x="332656" y="583335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화면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(Two-Sample t, Paired 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관리도를</a:t>
            </a:r>
            <a:r>
              <a:rPr kumimoji="0" lang="ko-KR" altLang="en-US" sz="825" dirty="0">
                <a:latin typeface="+mn-ea"/>
                <a:ea typeface="+mn-ea"/>
              </a:rPr>
              <a:t> 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학습하는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240888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738" y="459296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637680"/>
              </p:ext>
            </p:extLst>
          </p:nvPr>
        </p:nvGraphicFramePr>
        <p:xfrm>
          <a:off x="332582" y="3656856"/>
          <a:ext cx="6154736" cy="4578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8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1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02/18~02/19     05/20~05/21     09/23~09/24     11/18~11/19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Minitab </a:t>
            </a:r>
            <a:r>
              <a:rPr lang="ko-KR" altLang="en-US"/>
              <a:t>통계적 품질관리</a:t>
            </a:r>
            <a:r>
              <a:rPr lang="en-US" altLang="ko-KR"/>
              <a:t>(SQC)</a:t>
            </a: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AE95DF7B-7BBD-034D-DE47-DB0F38DC2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31050"/>
              </p:ext>
            </p:extLst>
          </p:nvPr>
        </p:nvGraphicFramePr>
        <p:xfrm>
          <a:off x="296863" y="4948556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 관점에서의 중심위치 및 산포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파레토 차트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체계적인 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있는 방법을 익힙니다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 및 반응표면설계</a:t>
            </a:r>
            <a:r>
              <a:rPr kumimoji="0" lang="en-US" altLang="ko-KR" sz="825" dirty="0">
                <a:latin typeface="+mn-ea"/>
                <a:ea typeface="+mn-ea"/>
              </a:rPr>
              <a:t>(RSM)</a:t>
            </a:r>
            <a:r>
              <a:rPr kumimoji="0" lang="ko-KR" altLang="en-US" sz="825" dirty="0">
                <a:latin typeface="+mn-ea"/>
                <a:ea typeface="+mn-ea"/>
              </a:rPr>
              <a:t>를 이용한 실험자료분석에 대해 집중적으로 다룹니다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4401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Minitab </a:t>
            </a:r>
            <a:r>
              <a:rPr lang="ko-KR" altLang="en-US" dirty="0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887908"/>
              </p:ext>
            </p:extLst>
          </p:nvPr>
        </p:nvGraphicFramePr>
        <p:xfrm>
          <a:off x="344488" y="4879729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520951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019335"/>
              </p:ext>
            </p:extLst>
          </p:nvPr>
        </p:nvGraphicFramePr>
        <p:xfrm>
          <a:off x="350838" y="3728864"/>
          <a:ext cx="6154738" cy="5159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359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59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02/13~02/14     04/15~04/16     06/11~06/12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07/09~07/10     09/11~09/12     11/12~11/13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19851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기초통계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단계적 회귀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최량부분집합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일원분산분석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이원분산분석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공분산분석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현실 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예측할 수 있습니다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21767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연구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개발 엔지니어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담당자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</a:t>
            </a:r>
            <a:r>
              <a:rPr lang="en-US" altLang="ko-KR" sz="825" dirty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실무자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 컨설턴트</a:t>
            </a:r>
            <a:endParaRPr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193"/>
              </p:ext>
            </p:extLst>
          </p:nvPr>
        </p:nvGraphicFramePr>
        <p:xfrm>
          <a:off x="350838" y="5448876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개념의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단순회귀분석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다중회귀분석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5025012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623800"/>
              </p:ext>
            </p:extLst>
          </p:nvPr>
        </p:nvGraphicFramePr>
        <p:xfrm>
          <a:off x="369888" y="423292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06/25~06/26    11/05~11/06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제목 1">
            <a:extLst>
              <a:ext uri="{FF2B5EF4-FFF2-40B4-BE49-F238E27FC236}">
                <a16:creationId xmlns:a16="http://schemas.microsoft.com/office/drawing/2014/main" id="{D6A081A1-7635-5AF5-9E9C-CC677E0F6358}"/>
              </a:ext>
            </a:extLst>
          </p:cNvPr>
          <p:cNvSpPr txBox="1">
            <a:spLocks/>
          </p:cNvSpPr>
          <p:nvPr/>
        </p:nvSpPr>
        <p:spPr bwMode="auto">
          <a:xfrm>
            <a:off x="217150" y="57150"/>
            <a:ext cx="6172200" cy="42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342898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685796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028694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371592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sz="1800" dirty="0"/>
              <a:t>4. </a:t>
            </a:r>
            <a:r>
              <a:rPr lang="ko-KR" altLang="en-US" sz="1800" dirty="0"/>
              <a:t>공정 레시피 최적화 및 예측을 위한 통계적 모델링</a:t>
            </a:r>
            <a:endParaRPr kumimoji="0" lang="ko-KR" alt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다구찌</a:t>
            </a:r>
            <a:r>
              <a:rPr kumimoji="0" lang="ko-KR" altLang="en-US" sz="825" dirty="0">
                <a:latin typeface="+mn-ea"/>
                <a:ea typeface="+mn-ea"/>
              </a:rPr>
              <a:t>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 dirty="0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 dirty="0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 err="1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의 강건설계 기법에 대한 이론을 학습하고 실습을 통해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IATF16949, APQP</a:t>
            </a:r>
            <a:r>
              <a:rPr kumimoji="0" lang="ko-KR" altLang="en-US" sz="825" dirty="0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공차설계 이전 파라미터 설계를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412528"/>
            <a:ext cx="6191968" cy="21804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21046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Minitab </a:t>
            </a:r>
            <a:r>
              <a:rPr lang="ko-KR" altLang="en-US" dirty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594151"/>
              </p:ext>
            </p:extLst>
          </p:nvPr>
        </p:nvGraphicFramePr>
        <p:xfrm>
          <a:off x="361231" y="5129873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75522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94909"/>
              </p:ext>
            </p:extLst>
          </p:nvPr>
        </p:nvGraphicFramePr>
        <p:xfrm>
          <a:off x="332655" y="4088904"/>
          <a:ext cx="6191970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53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02/25~02/26     07/15~07/16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확보할 수 있는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 능력을 배양합니다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2252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2002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Minitab </a:t>
            </a:r>
            <a:r>
              <a:rPr lang="ko-KR" altLang="en-US" dirty="0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659793"/>
              </p:ext>
            </p:extLst>
          </p:nvPr>
        </p:nvGraphicFramePr>
        <p:xfrm>
          <a:off x="333375" y="517251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8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80898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940752"/>
              </p:ext>
            </p:extLst>
          </p:nvPr>
        </p:nvGraphicFramePr>
        <p:xfrm>
          <a:off x="333375" y="3986410"/>
          <a:ext cx="6191250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4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effectLst/>
                        </a:rPr>
                        <a:t>07/01~07/02     11/27~11/28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품질관리 분야의 문제점에 대한 발 빠른 상황 대처 방안을 학습합니다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원리적 품질관리의 근본 개념을 이해할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기업의 생산성 및 경쟁력 증진을 위한 방법을 습득합니다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 및 담당 업무의 정량화를 통해 효율적으로 업무를 진행할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측정의 정확도와 정밀도 파악함으로써 분석의 정확도를 높일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급격한 변화 탐지 및 공정의 이상원인에 대한 신속한 대책을 수립할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문제점에 대한 개선 방향을 제시할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20508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Minitab</a:t>
            </a:r>
            <a:r>
              <a:rPr lang="ko-KR" altLang="en-US" sz="825" dirty="0">
                <a:latin typeface="+mj-ea"/>
                <a:ea typeface="+mj-ea"/>
              </a:rPr>
              <a:t> 중급 이상 사용자</a:t>
            </a:r>
            <a:endParaRPr lang="en-US" altLang="ko-KR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660,000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(21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7. Minitab </a:t>
            </a:r>
            <a:r>
              <a:rPr lang="ko-KR" altLang="en-US"/>
              <a:t>품질통계 개념잡기 </a:t>
            </a:r>
            <a:r>
              <a:rPr lang="en-US" altLang="ko-KR"/>
              <a:t>(</a:t>
            </a:r>
            <a:r>
              <a:rPr lang="ko-KR" altLang="en-US"/>
              <a:t>기초통계</a:t>
            </a:r>
            <a:r>
              <a:rPr lang="en-US" altLang="ko-KR"/>
              <a:t>+SQC) </a:t>
            </a: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14771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15031"/>
              </p:ext>
            </p:extLst>
          </p:nvPr>
        </p:nvGraphicFramePr>
        <p:xfrm>
          <a:off x="357906" y="3770386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03/18~03/20     06/17~06/19     10/21~10/23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B85B045-6F80-AF91-0140-3C2FA18E8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1923"/>
              </p:ext>
            </p:extLst>
          </p:nvPr>
        </p:nvGraphicFramePr>
        <p:xfrm>
          <a:off x="332656" y="4536368"/>
          <a:ext cx="6247902" cy="508269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072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확률과 확률분포의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(Two-Sample t, Paired t)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375891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9482</TotalTime>
  <Words>4013</Words>
  <Application>Microsoft Office PowerPoint</Application>
  <PresentationFormat>A4 용지(210x297mm)</PresentationFormat>
  <Paragraphs>925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Arial</vt:lpstr>
      <vt:lpstr>한컴 쿨재즈 B</vt:lpstr>
      <vt:lpstr>굴림</vt:lpstr>
      <vt:lpstr>맑은 고딕</vt:lpstr>
      <vt:lpstr>나눔고딕</vt:lpstr>
      <vt:lpstr>HY강B</vt:lpstr>
      <vt:lpstr>Office 테마</vt:lpstr>
      <vt:lpstr>2025년 교육과정안내</vt:lpstr>
      <vt:lpstr>2025 이레테크 교육과정</vt:lpstr>
      <vt:lpstr>1. Minitab 기초통계</vt:lpstr>
      <vt:lpstr>2. Minitab 통계적 품질관리(SQC)</vt:lpstr>
      <vt:lpstr>3. Minitab 실험계획법</vt:lpstr>
      <vt:lpstr>PowerPoint 프레젠테이션</vt:lpstr>
      <vt:lpstr>5. Minitab 다구찌 강건설계</vt:lpstr>
      <vt:lpstr>6. Minitab 신뢰성분석</vt:lpstr>
      <vt:lpstr>7. Minitab 품질통계 개념잡기 (기초통계+SQC) </vt:lpstr>
      <vt:lpstr>8. Minitab을 활용한 머신러닝</vt:lpstr>
      <vt:lpstr>9. 혼합물 실험계획법</vt:lpstr>
      <vt:lpstr>10. Minitab 안정성 연구</vt:lpstr>
      <vt:lpstr>11. Minitab 솔루션 입문</vt:lpstr>
      <vt:lpstr>12. Minitab 머신러닝 입문</vt:lpstr>
      <vt:lpstr>13. 몬테카를로 시뮬레이션 입문과정</vt:lpstr>
      <vt:lpstr>14. 몬테카를로 시뮬레이션을 활용한 의사결정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Kim Kihyun</cp:lastModifiedBy>
  <cp:revision>860</cp:revision>
  <cp:lastPrinted>2019-01-04T07:32:24Z</cp:lastPrinted>
  <dcterms:created xsi:type="dcterms:W3CDTF">2009-11-21T15:42:24Z</dcterms:created>
  <dcterms:modified xsi:type="dcterms:W3CDTF">2024-11-06T01:58:22Z</dcterms:modified>
</cp:coreProperties>
</file>